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12192000" cy="6858000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0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il" initials="AS" lastIdx="28" clrIdx="0"/>
  <p:cmAuthor id="7" name="Anil" initials="A" lastIdx="16" clrIdx="7"/>
  <p:cmAuthor id="1" name="Suven " initials="S" lastIdx="8" clrIdx="1"/>
  <p:cmAuthor id="8" name="Ramkumar" initials="SR" lastIdx="4" clrIdx="8"/>
  <p:cmAuthor id="2" name="Suven tox" initials="ST" lastIdx="26" clrIdx="2"/>
  <p:cmAuthor id="3" name="Rasheed" initials="R" lastIdx="13" clrIdx="3"/>
  <p:cmAuthor id="4" name="Biology-1" initials="B" lastIdx="9" clrIdx="4"/>
  <p:cmAuthor id="5" name="Vinod" initials="V" lastIdx="10" clrIdx="5"/>
  <p:cmAuthor id="6" name="Ramkumar" initials="R" lastIdx="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1A"/>
    <a:srgbClr val="FF6600"/>
    <a:srgbClr val="E7EBEF"/>
    <a:srgbClr val="006D96"/>
    <a:srgbClr val="CBD4DD"/>
    <a:srgbClr val="00783C"/>
    <a:srgbClr val="E9EDF4"/>
    <a:srgbClr val="4F81BD"/>
    <a:srgbClr val="A78000"/>
    <a:srgbClr val="954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21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708" y="-834"/>
      </p:cViewPr>
      <p:guideLst>
        <p:guide orient="horz" pos="4200"/>
        <p:guide pos="384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841" cy="3398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5" y="1"/>
            <a:ext cx="4278841" cy="3398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7C0380-23D5-41FD-ABD1-9E92E074D38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278841" cy="3398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5" y="6456612"/>
            <a:ext cx="4278841" cy="3398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0D1A2B-5D3F-4F1A-9646-C0861526F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80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841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5" y="1"/>
            <a:ext cx="4278841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EC094E-F6F3-42D5-B82E-D4C3A62BE07D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6" y="3271381"/>
            <a:ext cx="789940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278841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5" y="6456613"/>
            <a:ext cx="4278841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0BC5B3-066D-4171-9792-53E11FCC23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8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648" y="1443041"/>
            <a:ext cx="8532445" cy="1755775"/>
          </a:xfrm>
        </p:spPr>
        <p:txBody>
          <a:bodyPr bIns="0" anchor="t"/>
          <a:lstStyle>
            <a:lvl1pPr>
              <a:lnSpc>
                <a:spcPct val="95000"/>
              </a:lnSpc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1786" y="188916"/>
            <a:ext cx="9312031" cy="954087"/>
          </a:xfrm>
        </p:spPr>
        <p:txBody>
          <a:bodyPr rIns="0" anchor="ctr"/>
          <a:lstStyle>
            <a:lvl1pPr>
              <a:spcBef>
                <a:spcPct val="0"/>
              </a:spcBef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6" name="Picture 29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4163" y="5270500"/>
            <a:ext cx="2303462" cy="1111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129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D8FC0-FB92-4ED3-93B6-518691416A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Company Confidential Copyright © 2018 Suven Life Sciences Limited</a:t>
            </a:r>
          </a:p>
        </p:txBody>
      </p:sp>
      <p:pic>
        <p:nvPicPr>
          <p:cNvPr id="7" name="Picture 22" descr="suvenlogo_new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269209" y="168276"/>
            <a:ext cx="6413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 bwMode="auto">
          <a:xfrm>
            <a:off x="556850" y="334981"/>
            <a:ext cx="10827936" cy="101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Freeform 13"/>
          <p:cNvSpPr/>
          <p:nvPr userDrawn="1"/>
        </p:nvSpPr>
        <p:spPr>
          <a:xfrm>
            <a:off x="653143" y="1356527"/>
            <a:ext cx="10842171" cy="0"/>
          </a:xfrm>
          <a:custGeom>
            <a:avLst/>
            <a:gdLst>
              <a:gd name="connsiteX0" fmla="*/ 0 w 10842171"/>
              <a:gd name="connsiteY0" fmla="*/ 0 h 0"/>
              <a:gd name="connsiteX1" fmla="*/ 10842171 w 108421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42171">
                <a:moveTo>
                  <a:pt x="0" y="0"/>
                </a:moveTo>
                <a:lnTo>
                  <a:pt x="10842171" y="0"/>
                </a:lnTo>
              </a:path>
            </a:pathLst>
          </a:custGeom>
          <a:noFill/>
          <a:ln w="12700" cap="flat" cmpd="sng" algn="ctr">
            <a:solidFill>
              <a:srgbClr val="006D9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088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115890"/>
            <a:ext cx="1053676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548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20838"/>
            <a:ext cx="10972801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09728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10333" y="6580188"/>
            <a:ext cx="87206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latin typeface="Calibri" pitchFamily="34" charset="0"/>
                <a:cs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F32D6D-40EF-42C7-8ADA-B56D30154B4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3657600" y="6629400"/>
            <a:ext cx="46736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Company Confidential Copyright © 2018 Suven Life Sciences Limited</a:t>
            </a:r>
          </a:p>
        </p:txBody>
      </p:sp>
    </p:spTree>
    <p:extLst>
      <p:ext uri="{BB962C8B-B14F-4D97-AF65-F5344CB8AC3E}">
        <p14:creationId xmlns:p14="http://schemas.microsoft.com/office/powerpoint/2010/main" val="33854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41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7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39725" indent="-225425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SzPct val="80000"/>
        <a:buChar char="•"/>
        <a:defRPr sz="2800">
          <a:solidFill>
            <a:schemeClr val="tx1"/>
          </a:solidFill>
          <a:latin typeface="+mn-lt"/>
        </a:defRPr>
      </a:lvl2pPr>
      <a:lvl3pPr marL="795338" indent="-220663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252538" indent="-22225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09738" indent="-222250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5pPr>
      <a:lvl6pPr marL="2166938" indent="-2222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6pPr>
      <a:lvl7pPr marL="2624138" indent="-2222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7pPr>
      <a:lvl8pPr marL="3081338" indent="-2222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8pPr>
      <a:lvl9pPr marL="3538538" indent="-2222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6D8FC0-FB92-4ED3-93B6-518691416A0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5610" y="6629400"/>
            <a:ext cx="3383280" cy="152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Company Confidential Copyright © 2021 Suven Life Sciences Limited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9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515975"/>
              </p:ext>
            </p:extLst>
          </p:nvPr>
        </p:nvGraphicFramePr>
        <p:xfrm>
          <a:off x="730050" y="1450185"/>
          <a:ext cx="10694515" cy="5116846"/>
        </p:xfrm>
        <a:graphic>
          <a:graphicData uri="http://schemas.openxmlformats.org/drawingml/2006/table">
            <a:tbl>
              <a:tblPr/>
              <a:tblGrid>
                <a:gridCol w="2286000"/>
                <a:gridCol w="1169728"/>
                <a:gridCol w="1033153"/>
                <a:gridCol w="1282535"/>
                <a:gridCol w="1330037"/>
                <a:gridCol w="1307062"/>
                <a:gridCol w="2286000"/>
              </a:tblGrid>
              <a:tr h="349957">
                <a:tc row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Candidates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50000">
                          <a:schemeClr val="accent6">
                            <a:lumMod val="75000"/>
                          </a:schemeClr>
                        </a:gs>
                        <a:gs pos="2000">
                          <a:schemeClr val="accent2"/>
                        </a:gs>
                        <a:gs pos="100000">
                          <a:schemeClr val="accent2"/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Non-clinical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50000">
                          <a:schemeClr val="accent6">
                            <a:lumMod val="75000"/>
                          </a:schemeClr>
                        </a:gs>
                        <a:gs pos="2000">
                          <a:schemeClr val="accent2"/>
                        </a:gs>
                        <a:gs pos="100000">
                          <a:schemeClr val="accent2"/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GLP </a:t>
                      </a:r>
                      <a:r>
                        <a:rPr kumimoji="0" lang="en-US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Tox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50000">
                          <a:schemeClr val="accent6">
                            <a:lumMod val="75000"/>
                          </a:schemeClr>
                        </a:gs>
                        <a:gs pos="2000">
                          <a:schemeClr val="accent2"/>
                        </a:gs>
                        <a:gs pos="100000">
                          <a:schemeClr val="accent2"/>
                        </a:gs>
                      </a:gsLst>
                      <a:lin ang="5400000" scaled="1"/>
                      <a:tileRect/>
                    </a:gradFill>
                  </a:tcPr>
                </a:tc>
                <a:tc gridSpan="3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Clinical Phase  (US IND)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50000">
                          <a:schemeClr val="accent6">
                            <a:lumMod val="75000"/>
                          </a:schemeClr>
                        </a:gs>
                        <a:gs pos="2000">
                          <a:schemeClr val="accent2"/>
                        </a:gs>
                        <a:gs pos="100000">
                          <a:schemeClr val="accent2"/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Indication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50000">
                          <a:schemeClr val="accent6">
                            <a:lumMod val="75000"/>
                          </a:schemeClr>
                        </a:gs>
                        <a:gs pos="2000">
                          <a:schemeClr val="accent2"/>
                        </a:gs>
                        <a:gs pos="100000">
                          <a:schemeClr val="accent2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863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I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II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III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row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Masupirdine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(SUVN-502)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5-HT</a:t>
                      </a:r>
                      <a:r>
                        <a:rPr kumimoji="0" lang="en-US" alt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antagonist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Cognition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(Alzheimer's Disease)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Neuropsychiatric Symptoms (Dementia of Alzheimer's Type)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 row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Samelisant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(SUVN-G3031)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  <a:r>
                        <a:rPr kumimoji="0" lang="en-US" alt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inverse agonist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Narcolepsy                                  (Sleep </a:t>
                      </a: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Disorders)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Cognitive Disorders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Ropanicant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(SUVN-911)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42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nAChRs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antagonist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7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Depressive Disorders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Usmarapride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(SUVN-D4010)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5-HT</a:t>
                      </a:r>
                      <a:r>
                        <a:rPr kumimoji="0" lang="en-US" alt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partial agonist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Cognitive Disorders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SUVN-I6107</a:t>
                      </a:r>
                    </a:p>
                    <a:p>
                      <a:pPr algn="ctr"/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M1 PAM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Cognitive Disorders and Schizophrenia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SUVN-M8036</a:t>
                      </a:r>
                    </a:p>
                    <a:p>
                      <a:pPr algn="ctr"/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Serotonin/Dopamine modulator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Psychiatric Disorders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SUVN-D1044*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5-HT</a:t>
                      </a:r>
                      <a:r>
                        <a:rPr kumimoji="0" lang="en-US" altLang="en-US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agonist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Gastrointestinal Disorders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itle 3"/>
          <p:cNvSpPr>
            <a:spLocks noGrp="1"/>
          </p:cNvSpPr>
          <p:nvPr>
            <p:ph type="title"/>
          </p:nvPr>
        </p:nvSpPr>
        <p:spPr bwMode="auto">
          <a:xfrm>
            <a:off x="683332" y="342000"/>
            <a:ext cx="10827936" cy="101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1200" dirty="0" smtClean="0">
                <a:solidFill>
                  <a:srgbClr val="C00000"/>
                </a:solidFill>
                <a:latin typeface="Calibri" pitchFamily="34" charset="0"/>
                <a:ea typeface="+mn-ea"/>
                <a:cs typeface="Arial" charset="0"/>
              </a:rPr>
              <a:t>Suven Life Sciences </a:t>
            </a:r>
            <a:r>
              <a:rPr lang="en-US" sz="2800" kern="1200" dirty="0" smtClean="0">
                <a:solidFill>
                  <a:srgbClr val="000099"/>
                </a:solidFill>
                <a:latin typeface="Calibri" pitchFamily="34" charset="0"/>
                <a:ea typeface="+mn-ea"/>
                <a:cs typeface="Arial" charset="0"/>
              </a:rPr>
              <a:t/>
            </a:r>
            <a:br>
              <a:rPr lang="en-US" sz="2800" kern="1200" dirty="0" smtClean="0">
                <a:solidFill>
                  <a:srgbClr val="000099"/>
                </a:solidFill>
                <a:latin typeface="Calibri" pitchFamily="34" charset="0"/>
                <a:ea typeface="+mn-ea"/>
                <a:cs typeface="Arial" charset="0"/>
              </a:rPr>
            </a:br>
            <a:r>
              <a:rPr lang="en-US" sz="2800" kern="1200" dirty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Clinical Pipeline</a:t>
            </a:r>
            <a:endParaRPr lang="en-US" sz="2800" kern="1200" dirty="0">
              <a:solidFill>
                <a:srgbClr val="000099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019646" y="3558226"/>
            <a:ext cx="3476846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Right Arrow 18"/>
          <p:cNvSpPr/>
          <p:nvPr/>
        </p:nvSpPr>
        <p:spPr>
          <a:xfrm>
            <a:off x="3016541" y="3107459"/>
            <a:ext cx="4359944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Right Arrow 19"/>
          <p:cNvSpPr/>
          <p:nvPr/>
        </p:nvSpPr>
        <p:spPr>
          <a:xfrm>
            <a:off x="3021108" y="4106852"/>
            <a:ext cx="3593804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Right Arrow 21"/>
          <p:cNvSpPr/>
          <p:nvPr/>
        </p:nvSpPr>
        <p:spPr>
          <a:xfrm>
            <a:off x="3019053" y="4762287"/>
            <a:ext cx="3488071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Right Arrow 16"/>
          <p:cNvSpPr/>
          <p:nvPr/>
        </p:nvSpPr>
        <p:spPr>
          <a:xfrm>
            <a:off x="3020516" y="2196755"/>
            <a:ext cx="4827776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ight Arrow 20"/>
          <p:cNvSpPr/>
          <p:nvPr/>
        </p:nvSpPr>
        <p:spPr>
          <a:xfrm>
            <a:off x="3021828" y="2641866"/>
            <a:ext cx="4966472" cy="239556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Right Arrow 15"/>
          <p:cNvSpPr/>
          <p:nvPr/>
        </p:nvSpPr>
        <p:spPr>
          <a:xfrm>
            <a:off x="3021827" y="5301780"/>
            <a:ext cx="1736242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Right Arrow 24"/>
          <p:cNvSpPr/>
          <p:nvPr/>
        </p:nvSpPr>
        <p:spPr>
          <a:xfrm>
            <a:off x="3019408" y="5809446"/>
            <a:ext cx="1170176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IN" dirty="0" smtClean="0"/>
              <a:t>              </a:t>
            </a:r>
            <a:endParaRPr lang="en-IN" dirty="0"/>
          </a:p>
        </p:txBody>
      </p:sp>
      <p:sp>
        <p:nvSpPr>
          <p:cNvPr id="26" name="Right Arrow 25"/>
          <p:cNvSpPr/>
          <p:nvPr/>
        </p:nvSpPr>
        <p:spPr>
          <a:xfrm>
            <a:off x="3016989" y="6248391"/>
            <a:ext cx="1170176" cy="228600"/>
          </a:xfrm>
          <a:prstGeom prst="rightArrow">
            <a:avLst/>
          </a:prstGeom>
          <a:gradFill rotWithShape="0">
            <a:gsLst>
              <a:gs pos="64000">
                <a:srgbClr val="008000"/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</a:gradFill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TextBox 1"/>
          <p:cNvSpPr txBox="1"/>
          <p:nvPr/>
        </p:nvSpPr>
        <p:spPr>
          <a:xfrm>
            <a:off x="1194833" y="6557081"/>
            <a:ext cx="13949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* Non brain penetrant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1554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MMWhteBkgrndNoColor">
  <a:themeElements>
    <a:clrScheme name="35MMWhteBkgrndNoColor 1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00FEFB"/>
      </a:accent1>
      <a:accent2>
        <a:srgbClr val="FF6333"/>
      </a:accent2>
      <a:accent3>
        <a:srgbClr val="FFFFFF"/>
      </a:accent3>
      <a:accent4>
        <a:srgbClr val="000000"/>
      </a:accent4>
      <a:accent5>
        <a:srgbClr val="AAFEFD"/>
      </a:accent5>
      <a:accent6>
        <a:srgbClr val="E7592D"/>
      </a:accent6>
      <a:hlink>
        <a:srgbClr val="B65FF9"/>
      </a:hlink>
      <a:folHlink>
        <a:srgbClr val="FAFD00"/>
      </a:folHlink>
    </a:clrScheme>
    <a:fontScheme name="35MMWhteBkgrndNoColo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MMWhteBkgrndNoColor 1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00FEFB"/>
        </a:accent1>
        <a:accent2>
          <a:srgbClr val="FF6333"/>
        </a:accent2>
        <a:accent3>
          <a:srgbClr val="FFFFFF"/>
        </a:accent3>
        <a:accent4>
          <a:srgbClr val="000000"/>
        </a:accent4>
        <a:accent5>
          <a:srgbClr val="AAFEFD"/>
        </a:accent5>
        <a:accent6>
          <a:srgbClr val="E7592D"/>
        </a:accent6>
        <a:hlink>
          <a:srgbClr val="B65FF9"/>
        </a:hlink>
        <a:folHlink>
          <a:srgbClr val="FAF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9127</TotalTime>
  <Words>104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35MMWhteBkgrndNoColor</vt:lpstr>
      <vt:lpstr>Suven Life Sciences  Clinical Pipeline</vt:lpstr>
    </vt:vector>
  </TitlesOfParts>
  <Company>HWP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Suven Life Sciences</dc:creator>
  <cp:lastModifiedBy>Suven</cp:lastModifiedBy>
  <cp:revision>1059</cp:revision>
  <cp:lastPrinted>2020-02-25T06:31:01Z</cp:lastPrinted>
  <dcterms:created xsi:type="dcterms:W3CDTF">2019-05-13T18:20:06Z</dcterms:created>
  <dcterms:modified xsi:type="dcterms:W3CDTF">2021-06-15T06:23:47Z</dcterms:modified>
</cp:coreProperties>
</file>